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317" r:id="rId2"/>
  </p:sldIdLst>
  <p:sldSz cx="10691813" cy="1511935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76" autoAdjust="0"/>
    <p:restoredTop sz="94660"/>
  </p:normalViewPr>
  <p:slideViewPr>
    <p:cSldViewPr snapToGrid="0">
      <p:cViewPr>
        <p:scale>
          <a:sx n="40" d="100"/>
          <a:sy n="40" d="100"/>
        </p:scale>
        <p:origin x="-1915" y="-29"/>
      </p:cViewPr>
      <p:guideLst>
        <p:guide orient="horz" pos="4762"/>
        <p:guide pos="336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" d="100"/>
        <a:sy n="2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2474395"/>
            <a:ext cx="9088041" cy="5263774"/>
          </a:xfrm>
        </p:spPr>
        <p:txBody>
          <a:bodyPr anchor="b"/>
          <a:lstStyle>
            <a:lvl1pPr algn="ctr">
              <a:defRPr sz="7016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7941160"/>
            <a:ext cx="8018860" cy="3650342"/>
          </a:xfrm>
        </p:spPr>
        <p:txBody>
          <a:bodyPr/>
          <a:lstStyle>
            <a:lvl1pPr marL="0" indent="0" algn="ctr">
              <a:buNone/>
              <a:defRPr sz="2806"/>
            </a:lvl1pPr>
            <a:lvl2pPr marL="534604" indent="0" algn="ctr">
              <a:buNone/>
              <a:defRPr sz="2339"/>
            </a:lvl2pPr>
            <a:lvl3pPr marL="1069208" indent="0" algn="ctr">
              <a:buNone/>
              <a:defRPr sz="2105"/>
            </a:lvl3pPr>
            <a:lvl4pPr marL="1603812" indent="0" algn="ctr">
              <a:buNone/>
              <a:defRPr sz="1871"/>
            </a:lvl4pPr>
            <a:lvl5pPr marL="2138416" indent="0" algn="ctr">
              <a:buNone/>
              <a:defRPr sz="1871"/>
            </a:lvl5pPr>
            <a:lvl6pPr marL="2673020" indent="0" algn="ctr">
              <a:buNone/>
              <a:defRPr sz="1871"/>
            </a:lvl6pPr>
            <a:lvl7pPr marL="3207624" indent="0" algn="ctr">
              <a:buNone/>
              <a:defRPr sz="1871"/>
            </a:lvl7pPr>
            <a:lvl8pPr marL="3742228" indent="0" algn="ctr">
              <a:buNone/>
              <a:defRPr sz="1871"/>
            </a:lvl8pPr>
            <a:lvl9pPr marL="4276832" indent="0" algn="ctr">
              <a:buNone/>
              <a:defRPr sz="1871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CDE53-ADBE-42C4-B879-3381B7941A16}" type="datetimeFigureOut">
              <a:rPr lang="ru-RU" smtClean="0"/>
              <a:t>31.10.2018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16F2A-FADF-4415-B7B3-804C6DC7FC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48527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CDE53-ADBE-42C4-B879-3381B7941A16}" type="datetimeFigureOut">
              <a:rPr lang="ru-RU" smtClean="0"/>
              <a:t>31.10.2018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16F2A-FADF-4415-B7B3-804C6DC7FC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12495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3769342"/>
            <a:ext cx="9221689" cy="6289229"/>
          </a:xfrm>
        </p:spPr>
        <p:txBody>
          <a:bodyPr anchor="b"/>
          <a:lstStyle>
            <a:lvl1pPr>
              <a:defRPr sz="7016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10118069"/>
            <a:ext cx="9221689" cy="3307357"/>
          </a:xfrm>
        </p:spPr>
        <p:txBody>
          <a:bodyPr/>
          <a:lstStyle>
            <a:lvl1pPr marL="0" indent="0">
              <a:buNone/>
              <a:defRPr sz="2806">
                <a:solidFill>
                  <a:schemeClr val="tx1"/>
                </a:solidFill>
              </a:defRPr>
            </a:lvl1pPr>
            <a:lvl2pPr marL="534604" indent="0">
              <a:buNone/>
              <a:defRPr sz="2339">
                <a:solidFill>
                  <a:schemeClr val="tx1">
                    <a:tint val="75000"/>
                  </a:schemeClr>
                </a:solidFill>
              </a:defRPr>
            </a:lvl2pPr>
            <a:lvl3pPr marL="1069208" indent="0">
              <a:buNone/>
              <a:defRPr sz="2105">
                <a:solidFill>
                  <a:schemeClr val="tx1">
                    <a:tint val="75000"/>
                  </a:schemeClr>
                </a:solidFill>
              </a:defRPr>
            </a:lvl3pPr>
            <a:lvl4pPr marL="1603812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4pPr>
            <a:lvl5pPr marL="2138416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5pPr>
            <a:lvl6pPr marL="2673020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6pPr>
            <a:lvl7pPr marL="3207624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7pPr>
            <a:lvl8pPr marL="3742228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8pPr>
            <a:lvl9pPr marL="4276832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CDE53-ADBE-42C4-B879-3381B7941A16}" type="datetimeFigureOut">
              <a:rPr lang="ru-RU" smtClean="0"/>
              <a:t>31.10.2018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16F2A-FADF-4415-B7B3-804C6DC7FC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11221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4024827"/>
            <a:ext cx="4544021" cy="959308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4024827"/>
            <a:ext cx="4544021" cy="959308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CDE53-ADBE-42C4-B879-3381B7941A16}" type="datetimeFigureOut">
              <a:rPr lang="ru-RU" smtClean="0"/>
              <a:t>31.10.2018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16F2A-FADF-4415-B7B3-804C6DC7FC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3281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804969"/>
            <a:ext cx="9221689" cy="292237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3706342"/>
            <a:ext cx="4523137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5522763"/>
            <a:ext cx="4523137" cy="812315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3706342"/>
            <a:ext cx="4545413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5522763"/>
            <a:ext cx="4545413" cy="812315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CDE53-ADBE-42C4-B879-3381B7941A16}" type="datetimeFigureOut">
              <a:rPr lang="ru-RU" smtClean="0"/>
              <a:t>31.10.2018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16F2A-FADF-4415-B7B3-804C6DC7FC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26271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CDE53-ADBE-42C4-B879-3381B7941A16}" type="datetimeFigureOut">
              <a:rPr lang="ru-RU" smtClean="0"/>
              <a:t>31.10.2018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16F2A-FADF-4415-B7B3-804C6DC7FC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9091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CDE53-ADBE-42C4-B879-3381B7941A16}" type="datetimeFigureOut">
              <a:rPr lang="ru-RU" smtClean="0"/>
              <a:t>31.10.2018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16F2A-FADF-4415-B7B3-804C6DC7FC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50022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2176910"/>
            <a:ext cx="5412730" cy="10744538"/>
          </a:xfrm>
        </p:spPr>
        <p:txBody>
          <a:bodyPr/>
          <a:lstStyle>
            <a:lvl1pPr>
              <a:defRPr sz="3742"/>
            </a:lvl1pPr>
            <a:lvl2pPr>
              <a:defRPr sz="3274"/>
            </a:lvl2pPr>
            <a:lvl3pPr>
              <a:defRPr sz="2806"/>
            </a:lvl3pPr>
            <a:lvl4pPr>
              <a:defRPr sz="2339"/>
            </a:lvl4pPr>
            <a:lvl5pPr>
              <a:defRPr sz="2339"/>
            </a:lvl5pPr>
            <a:lvl6pPr>
              <a:defRPr sz="2339"/>
            </a:lvl6pPr>
            <a:lvl7pPr>
              <a:defRPr sz="2339"/>
            </a:lvl7pPr>
            <a:lvl8pPr>
              <a:defRPr sz="2339"/>
            </a:lvl8pPr>
            <a:lvl9pPr>
              <a:defRPr sz="2339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CDE53-ADBE-42C4-B879-3381B7941A16}" type="datetimeFigureOut">
              <a:rPr lang="ru-RU" smtClean="0"/>
              <a:t>31.10.2018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16F2A-FADF-4415-B7B3-804C6DC7FC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57693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2176910"/>
            <a:ext cx="5412730" cy="10744538"/>
          </a:xfrm>
        </p:spPr>
        <p:txBody>
          <a:bodyPr anchor="t"/>
          <a:lstStyle>
            <a:lvl1pPr marL="0" indent="0">
              <a:buNone/>
              <a:defRPr sz="3742"/>
            </a:lvl1pPr>
            <a:lvl2pPr marL="534604" indent="0">
              <a:buNone/>
              <a:defRPr sz="3274"/>
            </a:lvl2pPr>
            <a:lvl3pPr marL="1069208" indent="0">
              <a:buNone/>
              <a:defRPr sz="2806"/>
            </a:lvl3pPr>
            <a:lvl4pPr marL="1603812" indent="0">
              <a:buNone/>
              <a:defRPr sz="2339"/>
            </a:lvl4pPr>
            <a:lvl5pPr marL="2138416" indent="0">
              <a:buNone/>
              <a:defRPr sz="2339"/>
            </a:lvl5pPr>
            <a:lvl6pPr marL="2673020" indent="0">
              <a:buNone/>
              <a:defRPr sz="2339"/>
            </a:lvl6pPr>
            <a:lvl7pPr marL="3207624" indent="0">
              <a:buNone/>
              <a:defRPr sz="2339"/>
            </a:lvl7pPr>
            <a:lvl8pPr marL="3742228" indent="0">
              <a:buNone/>
              <a:defRPr sz="2339"/>
            </a:lvl8pPr>
            <a:lvl9pPr marL="4276832" indent="0">
              <a:buNone/>
              <a:defRPr sz="2339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CDE53-ADBE-42C4-B879-3381B7941A16}" type="datetimeFigureOut">
              <a:rPr lang="ru-RU" smtClean="0"/>
              <a:t>31.10.2018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16F2A-FADF-4415-B7B3-804C6DC7FC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0004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CDE53-ADBE-42C4-B879-3381B7941A16}" type="datetimeFigureOut">
              <a:rPr lang="ru-RU" smtClean="0"/>
              <a:t>31.10.2018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16F2A-FADF-4415-B7B3-804C6DC7FC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7607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804966"/>
            <a:ext cx="2305422" cy="1281295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804966"/>
            <a:ext cx="6782619" cy="128129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CDE53-ADBE-42C4-B879-3381B7941A16}" type="datetimeFigureOut">
              <a:rPr lang="ru-RU" smtClean="0"/>
              <a:t>31.10.2018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16F2A-FADF-4415-B7B3-804C6DC7FC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82217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804969"/>
            <a:ext cx="9221689" cy="2922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4024827"/>
            <a:ext cx="9221689" cy="9593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4CDE53-ADBE-42C4-B879-3381B7941A16}" type="datetimeFigureOut">
              <a:rPr lang="ru-RU" smtClean="0"/>
              <a:t>31.10.2018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14013401"/>
            <a:ext cx="3608487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E16F2A-FADF-4415-B7B3-804C6DC7FC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2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1069208" rtl="0" eaLnBrk="1" latinLnBrk="0" hangingPunct="1">
        <a:lnSpc>
          <a:spcPct val="90000"/>
        </a:lnSpc>
        <a:spcBef>
          <a:spcPct val="0"/>
        </a:spcBef>
        <a:buNone/>
        <a:defRPr sz="51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7302" indent="-267302" algn="l" defTabSz="1069208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3274" kern="1200">
          <a:solidFill>
            <a:schemeClr val="tx1"/>
          </a:solidFill>
          <a:latin typeface="+mn-lt"/>
          <a:ea typeface="+mn-ea"/>
          <a:cs typeface="+mn-cs"/>
        </a:defRPr>
      </a:lvl1pPr>
      <a:lvl2pPr marL="80190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33651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3pPr>
      <a:lvl4pPr marL="187111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405718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940322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47492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400953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54413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1pPr>
      <a:lvl2pPr marL="53460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6920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3pPr>
      <a:lvl4pPr marL="160381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138416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67302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20762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374222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27683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05564" y="3464607"/>
            <a:ext cx="56410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докладе будут проанализированы современные подходы к изучению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внутренних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предпосылок совладания с трудными ситуациями.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Будет представлена новая модель, которая описывает психологические факторы, определяющие направленность усилий человека в трудных ситуациях. Модель основана на предположении о направленности усилий субъекта в трудных ситуациях: 1) на сближение (взаимодействие) с трудностью или 2) уход от нее. К первому типу направленности относятся стремление к трудностям, ориентация на высокую трудоемкость, ориентации на препятствия, возможности, сигналы угрозы. Со вторым типом отношения связаны: избегание, бездействие, беспечность. 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основе модели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разработана методика «Типы ориентаций в трудных ситуациях».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450426" y="1267510"/>
            <a:ext cx="83920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Семинар под руководством профессора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Эльяра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Эльдаровича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Гасанов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587653" y="2472808"/>
            <a:ext cx="198104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Е.В. Битюцкая 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757154" y="2411253"/>
            <a:ext cx="573791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Типы ориентаций в трудных ситуациях</a:t>
            </a:r>
            <a:endParaRPr lang="ru-RU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0926" y="3629025"/>
            <a:ext cx="17145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720926" y="9516018"/>
            <a:ext cx="7725737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Екатерина Владиславовна Битюцкая – кандидат психологических наук, доцент факультета психологии МГУ имени М.В. Ломоносова.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Научные интересы: психология совладания с трудными жизненными ситуациями, психология мотивации и эмоций, психология личности, психодиагностические методики.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974700" y="11716088"/>
            <a:ext cx="5343525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2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14 ноября 2018, 15.00 ч.</a:t>
            </a:r>
            <a:endParaRPr lang="ru-RU" sz="2200" b="1" dirty="0">
              <a:solidFill>
                <a:srgbClr val="C00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Главное здание МГУ, аудитория </a:t>
            </a:r>
            <a:r>
              <a:rPr lang="ru-RU" sz="2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1225</a:t>
            </a:r>
            <a:r>
              <a:rPr lang="ru-RU" sz="2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851986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5746</TotalTime>
  <Words>82</Words>
  <Application>Microsoft Office PowerPoint</Application>
  <PresentationFormat>Произвольный</PresentationFormat>
  <Paragraphs>8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Константин</dc:creator>
  <cp:lastModifiedBy>Ekaterina</cp:lastModifiedBy>
  <cp:revision>102</cp:revision>
  <cp:lastPrinted>2017-03-10T14:39:26Z</cp:lastPrinted>
  <dcterms:created xsi:type="dcterms:W3CDTF">2017-02-28T17:16:45Z</dcterms:created>
  <dcterms:modified xsi:type="dcterms:W3CDTF">2018-10-31T13:48:23Z</dcterms:modified>
</cp:coreProperties>
</file>